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61" r:id="rId7"/>
    <p:sldId id="277" r:id="rId8"/>
    <p:sldId id="280" r:id="rId9"/>
    <p:sldId id="260" r:id="rId10"/>
    <p:sldId id="262" r:id="rId11"/>
    <p:sldId id="263" r:id="rId12"/>
    <p:sldId id="266" r:id="rId13"/>
    <p:sldId id="267" r:id="rId14"/>
    <p:sldId id="268" r:id="rId15"/>
    <p:sldId id="269" r:id="rId16"/>
    <p:sldId id="281" r:id="rId17"/>
    <p:sldId id="271" r:id="rId18"/>
    <p:sldId id="272" r:id="rId19"/>
    <p:sldId id="273" r:id="rId20"/>
    <p:sldId id="275" r:id="rId21"/>
    <p:sldId id="274" r:id="rId22"/>
    <p:sldId id="276" r:id="rId23"/>
    <p:sldId id="282" r:id="rId24"/>
    <p:sldId id="279" r:id="rId2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274" autoAdjust="0"/>
  </p:normalViewPr>
  <p:slideViewPr>
    <p:cSldViewPr>
      <p:cViewPr varScale="1">
        <p:scale>
          <a:sx n="85" d="100"/>
          <a:sy n="85" d="100"/>
        </p:scale>
        <p:origin x="499" y="53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10/12/2022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10/12/2022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/>
              <a:pPr/>
              <a:t>10/12/2022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iTejjj/HMS/wiki/CURA---HM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7.jf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8000" dirty="0">
                <a:solidFill>
                  <a:schemeClr val="accent1">
                    <a:lumMod val="20000"/>
                    <a:lumOff val="80000"/>
                  </a:schemeClr>
                </a:solidFill>
                <a:latin typeface="Adobe Garamond Pro Bold" panose="02020702060506020403" pitchFamily="18" charset="0"/>
              </a:rPr>
              <a:t>CURA</a:t>
            </a:r>
            <a:br>
              <a:rPr lang="en-US" dirty="0"/>
            </a:br>
            <a:r>
              <a:rPr lang="en-US" sz="2800" dirty="0">
                <a:latin typeface="Adobe Hebrew" panose="02040503050201020203" pitchFamily="18" charset="-79"/>
                <a:cs typeface="Adobe Hebrew" panose="02040503050201020203" pitchFamily="18" charset="-79"/>
              </a:rPr>
              <a:t>HOSPITAL MANAGEMENT SYSTEM</a:t>
            </a:r>
            <a:endParaRPr lang="en-US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/>
              <a:t>FALL 2022 CAPSTONE PROJECT</a:t>
            </a:r>
          </a:p>
          <a:p>
            <a:pPr algn="r"/>
            <a:r>
              <a:rPr lang="en-US" dirty="0"/>
              <a:t>PROF. - HENRY WONG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D57DEA7-F41B-24E1-9B76-D592CF72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Personas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E44CEF-CCB1-7C25-BCC3-AA96FA9EA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/>
              <a:t>Patient</a:t>
            </a:r>
            <a:endParaRPr lang="en-US" sz="1900" b="1" dirty="0"/>
          </a:p>
          <a:p>
            <a:r>
              <a:rPr lang="en-US" sz="1900" dirty="0"/>
              <a:t>Mary is 81 years old. </a:t>
            </a:r>
          </a:p>
          <a:p>
            <a:r>
              <a:rPr lang="en-US" sz="1900" dirty="0"/>
              <a:t>She is suffering from auto-immune disease, </a:t>
            </a:r>
            <a:r>
              <a:rPr lang="en-US" sz="1900" dirty="0" err="1"/>
              <a:t>lyme</a:t>
            </a:r>
            <a:r>
              <a:rPr lang="en-US" sz="1900" dirty="0"/>
              <a:t> disease and asthma. Lives in </a:t>
            </a:r>
            <a:r>
              <a:rPr lang="en-US" sz="1900" dirty="0" err="1"/>
              <a:t>Aurburn</a:t>
            </a:r>
            <a:r>
              <a:rPr lang="en-US" sz="1900" dirty="0"/>
              <a:t> in Alabama, US. </a:t>
            </a:r>
          </a:p>
          <a:p>
            <a:r>
              <a:rPr lang="en-US" sz="1900" dirty="0"/>
              <a:t>Undergoes checkup every month ,But every time she has to fill appointment form and wait hours for the doctor.</a:t>
            </a:r>
          </a:p>
          <a:p>
            <a:r>
              <a:rPr lang="en-US" sz="1900" dirty="0"/>
              <a:t>By using Hospital management system, she can fill her details once  and book appointment with doctor easily.</a:t>
            </a:r>
          </a:p>
        </p:txBody>
      </p:sp>
      <p:pic>
        <p:nvPicPr>
          <p:cNvPr id="5" name="Picture 4" descr="A picture containing person, person, striped, dark&#10;&#10;Description automatically generated">
            <a:extLst>
              <a:ext uri="{FF2B5EF4-FFF2-40B4-BE49-F238E27FC236}">
                <a16:creationId xmlns:a16="http://schemas.microsoft.com/office/drawing/2014/main" id="{1E6FEB7A-6AF6-23B1-FB15-A02AE4DAC3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" r="1" b="31527"/>
          <a:stretch/>
        </p:blipFill>
        <p:spPr>
          <a:xfrm>
            <a:off x="6856412" y="1325880"/>
            <a:ext cx="4419598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615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D57DEA7-F41B-24E1-9B76-D592CF72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Personas</a:t>
            </a:r>
          </a:p>
        </p:txBody>
      </p:sp>
      <p:pic>
        <p:nvPicPr>
          <p:cNvPr id="10" name="Picture 9" descr="A person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E0756471-BBE6-0B52-EC1F-40F160543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2381250"/>
            <a:ext cx="4419599" cy="3314699"/>
          </a:xfrm>
          <a:prstGeom prst="rect">
            <a:avLst/>
          </a:prstGeom>
          <a:noFill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E44CEF-CCB1-7C25-BCC3-AA96FA9EA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/>
              <a:t>Inventory Management </a:t>
            </a:r>
          </a:p>
          <a:p>
            <a:r>
              <a:rPr lang="en-US" sz="1800" dirty="0"/>
              <a:t>Jack is an inventor who works in Osmania hospital in UK .</a:t>
            </a:r>
          </a:p>
          <a:p>
            <a:r>
              <a:rPr lang="en-US" sz="1800" dirty="0"/>
              <a:t>He maintains the records of  medical equipment's, drugs and surgical equipment. </a:t>
            </a:r>
          </a:p>
          <a:p>
            <a:r>
              <a:rPr lang="en-US" sz="1800" dirty="0"/>
              <a:t>He need to keep track of these items every day for smooth running of operations. </a:t>
            </a:r>
          </a:p>
          <a:p>
            <a:r>
              <a:rPr lang="en-US" sz="1800" dirty="0"/>
              <a:t>Using hospital management system, she  can maintain database for this items and access their availability easily.</a:t>
            </a:r>
          </a:p>
        </p:txBody>
      </p:sp>
    </p:spTree>
    <p:extLst>
      <p:ext uri="{BB962C8B-B14F-4D97-AF65-F5344CB8AC3E}">
        <p14:creationId xmlns:p14="http://schemas.microsoft.com/office/powerpoint/2010/main" val="21980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D57DEA7-F41B-24E1-9B76-D592CF72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Personas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E44CEF-CCB1-7C25-BCC3-AA96FA9EA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200" b="1" dirty="0"/>
              <a:t>Admin</a:t>
            </a:r>
            <a:endParaRPr lang="en-US" sz="1800" b="1" dirty="0"/>
          </a:p>
          <a:p>
            <a:r>
              <a:rPr lang="en-US" sz="1800" dirty="0"/>
              <a:t>Henry is an admin of Texas State Hospital.</a:t>
            </a:r>
          </a:p>
          <a:p>
            <a:r>
              <a:rPr lang="en-US" sz="1800" dirty="0"/>
              <a:t>He plays a key role in the hospital management.</a:t>
            </a:r>
          </a:p>
          <a:p>
            <a:r>
              <a:rPr lang="en-US" sz="1800" dirty="0"/>
              <a:t>He manages the scheduling and appointments of doctors.</a:t>
            </a:r>
          </a:p>
          <a:p>
            <a:r>
              <a:rPr lang="en-US" sz="1800" dirty="0"/>
              <a:t>He plans departmental activities, evaluate doctors and other hospital employees, patient services </a:t>
            </a:r>
          </a:p>
          <a:p>
            <a:r>
              <a:rPr lang="en-US" sz="1800" dirty="0"/>
              <a:t>He creates and deletes all the roles.</a:t>
            </a:r>
          </a:p>
          <a:p>
            <a:r>
              <a:rPr lang="en-US" sz="1800" dirty="0"/>
              <a:t>By using hospital system management, he can organize  the above activities  easily.</a:t>
            </a:r>
          </a:p>
        </p:txBody>
      </p:sp>
      <p:pic>
        <p:nvPicPr>
          <p:cNvPr id="8" name="Picture 7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AEFD3CC2-8D7D-7F04-667C-1C61E82F1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2" y="1676400"/>
            <a:ext cx="6477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D57DEA7-F41B-24E1-9B76-D592CF72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Personas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E44CEF-CCB1-7C25-BCC3-AA96FA9EA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/>
              <a:t>Pathologist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1800" dirty="0"/>
              <a:t>Omar is a pathologist who works in Ozone hospital in Greece </a:t>
            </a:r>
          </a:p>
          <a:p>
            <a:r>
              <a:rPr lang="en-US" sz="1800" dirty="0"/>
              <a:t>He  collects the samples from patient and  examines them .</a:t>
            </a:r>
          </a:p>
          <a:p>
            <a:r>
              <a:rPr lang="en-US" sz="1800" dirty="0"/>
              <a:t>After examining the samples of patient, he stores the data of patient.</a:t>
            </a:r>
          </a:p>
          <a:p>
            <a:r>
              <a:rPr lang="en-US" sz="1800" dirty="0"/>
              <a:t>By using Hospital System management, the doctor and the patients  can easily access these data and gets insights from those reports</a:t>
            </a:r>
          </a:p>
        </p:txBody>
      </p:sp>
      <p:pic>
        <p:nvPicPr>
          <p:cNvPr id="4" name="Picture 3" descr="A doctor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688D048B-3D0B-5206-31F9-369184905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1828800"/>
            <a:ext cx="293016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1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D57DEA7-F41B-24E1-9B76-D592CF72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Project Timeline</a:t>
            </a:r>
          </a:p>
        </p:txBody>
      </p:sp>
      <p:pic>
        <p:nvPicPr>
          <p:cNvPr id="4" name="Picture 3" descr="Chart">
            <a:extLst>
              <a:ext uri="{FF2B5EF4-FFF2-40B4-BE49-F238E27FC236}">
                <a16:creationId xmlns:a16="http://schemas.microsoft.com/office/drawing/2014/main" id="{0D21C286-2502-2F3E-BA32-0A9E68F4F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525" y="1905000"/>
            <a:ext cx="6321778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455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D57DEA7-F41B-24E1-9B76-D592CF72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Project Timeline</a:t>
            </a:r>
          </a:p>
        </p:txBody>
      </p:sp>
      <p:pic>
        <p:nvPicPr>
          <p:cNvPr id="19" name="Content Placeholder 18" descr="Table&#10;&#10;Description automatically generated">
            <a:extLst>
              <a:ext uri="{FF2B5EF4-FFF2-40B4-BE49-F238E27FC236}">
                <a16:creationId xmlns:a16="http://schemas.microsoft.com/office/drawing/2014/main" id="{31719290-6204-18D6-269E-1C86E0E87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69" y="1905000"/>
            <a:ext cx="7082489" cy="4267200"/>
          </a:xfrm>
          <a:noFill/>
        </p:spPr>
      </p:pic>
    </p:spTree>
    <p:extLst>
      <p:ext uri="{BB962C8B-B14F-4D97-AF65-F5344CB8AC3E}">
        <p14:creationId xmlns:p14="http://schemas.microsoft.com/office/powerpoint/2010/main" val="292617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D57DEA7-F41B-24E1-9B76-D592CF72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Working Agreement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group of light bulbs&#10;&#10;Description automatically generated with medium confidence">
            <a:extLst>
              <a:ext uri="{FF2B5EF4-FFF2-40B4-BE49-F238E27FC236}">
                <a16:creationId xmlns:a16="http://schemas.microsoft.com/office/drawing/2014/main" id="{4655EBAD-28F0-D13C-3EBA-07DC273EC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" y="2057400"/>
            <a:ext cx="4368800" cy="3276600"/>
          </a:xfrm>
          <a:prstGeom prst="rect">
            <a:avLst/>
          </a:prstGeom>
        </p:spPr>
      </p:pic>
      <p:pic>
        <p:nvPicPr>
          <p:cNvPr id="4098" name="Picture 2" descr="The Truth About Working Agreements | by Yaz Tokdemir PMP, CSP | Medium">
            <a:extLst>
              <a:ext uri="{FF2B5EF4-FFF2-40B4-BE49-F238E27FC236}">
                <a16:creationId xmlns:a16="http://schemas.microsoft.com/office/drawing/2014/main" id="{A3ACEE7A-755A-B0EF-A932-677BCBC78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5" b="9778"/>
          <a:stretch/>
        </p:blipFill>
        <p:spPr bwMode="auto">
          <a:xfrm>
            <a:off x="4443413" y="1676400"/>
            <a:ext cx="6223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40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C99AB54-38D2-D642-60AE-D4056589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Retrospective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1A7B815-74DD-11AF-8A94-73429C176F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64" y="1905000"/>
            <a:ext cx="3968496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717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5477BA6-DC03-09B0-DE46-871A1D316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/>
              <a:t>Retrospective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CD4072-FF79-4130-820A-43232540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9144000" cy="4267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B0F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What went well?</a:t>
            </a:r>
          </a:p>
          <a:p>
            <a:r>
              <a:rPr lang="en-US" dirty="0"/>
              <a:t>We as a team have planned to keep our objective simple to finish and produce what was expected.</a:t>
            </a:r>
          </a:p>
          <a:p>
            <a:r>
              <a:rPr lang="en-US" dirty="0"/>
              <a:t>Team had good time working together. </a:t>
            </a:r>
          </a:p>
          <a:p>
            <a:r>
              <a:rPr lang="en-US" dirty="0"/>
              <a:t>Active response from team to get involved in tasks with clear thoughts.</a:t>
            </a:r>
          </a:p>
          <a:p>
            <a:r>
              <a:rPr lang="en-US" dirty="0"/>
              <a:t>The key was participation and motivation to complete task in time and every member knew what they had to do.</a:t>
            </a:r>
          </a:p>
          <a:p>
            <a:r>
              <a:rPr lang="en-US" dirty="0"/>
              <a:t>We had several discussion sessions. </a:t>
            </a:r>
          </a:p>
          <a:p>
            <a:r>
              <a:rPr lang="en-US" dirty="0"/>
              <a:t>Overall, every meeting session is effectively used to gain progress and complete sprint on time.</a:t>
            </a:r>
          </a:p>
        </p:txBody>
      </p:sp>
    </p:spTree>
    <p:extLst>
      <p:ext uri="{BB962C8B-B14F-4D97-AF65-F5344CB8AC3E}">
        <p14:creationId xmlns:p14="http://schemas.microsoft.com/office/powerpoint/2010/main" val="231973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5477BA6-DC03-09B0-DE46-871A1D316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/>
              <a:t>Retrospective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CD4072-FF79-4130-820A-43232540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9144000" cy="4267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What could be improved?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ea typeface="Adobe Heiti Std R" panose="020B0400000000000000" pitchFamily="34" charset="-128"/>
              </a:rPr>
              <a:t>We frequently try to communicate to discuss about project and advancements even after the sprint completion. 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ea typeface="Adobe Heiti Std R" panose="020B0400000000000000" pitchFamily="34" charset="-128"/>
              </a:rPr>
              <a:t>Setting up time limit for the tasks and learning from previous sprints performance to make improvements and where can we be better.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B0F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What will we commit to doing in the next sprint?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ea typeface="Adobe Heiti Std R" panose="020B0400000000000000" pitchFamily="34" charset="-128"/>
              </a:rPr>
              <a:t>Maintain consistency in performance, improvement is key.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ea typeface="Adobe Heiti Std R" panose="020B0400000000000000" pitchFamily="34" charset="-128"/>
              </a:rPr>
              <a:t>Previous sprint retro can be helpful for improving team balance in which areas team is lacking, where we can work according to that.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ea typeface="Adobe Heiti Std R" panose="020B0400000000000000" pitchFamily="34" charset="-128"/>
              </a:rPr>
              <a:t>Previous retro stats can be helpful in filling the gaps of next sprint.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100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TEAM INTRODUCTION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PROJECT DESCRIPTION</a:t>
            </a:r>
          </a:p>
          <a:p>
            <a:r>
              <a:rPr lang="en-US" dirty="0"/>
              <a:t>TECHNOLOGY </a:t>
            </a:r>
          </a:p>
          <a:p>
            <a:r>
              <a:rPr lang="en-US" dirty="0"/>
              <a:t>PERSONAS</a:t>
            </a:r>
          </a:p>
          <a:p>
            <a:r>
              <a:rPr lang="en-US" dirty="0"/>
              <a:t>PROJECT SCHEDULE</a:t>
            </a:r>
          </a:p>
          <a:p>
            <a:r>
              <a:rPr lang="en-US" dirty="0"/>
              <a:t>RETROSPECTIVE</a:t>
            </a:r>
          </a:p>
          <a:p>
            <a:r>
              <a:rPr lang="en-US" dirty="0"/>
              <a:t>WIKI PAGE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B81B9-32D6-3D80-EEC8-2A86B900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 Page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F4097-14FB-D6FB-4D3D-3E4654F5C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2" y="1905000"/>
            <a:ext cx="9906002" cy="4267200"/>
          </a:xfrm>
        </p:spPr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>
                <a:latin typeface="Adobe Caslon Pro Bold" panose="0205070206050A020403" pitchFamily="18" charset="0"/>
                <a:hlinkClick r:id="rId2"/>
              </a:rPr>
              <a:t>https://github.com/SaiTejjj/HMS/wiki/CURA---HMS</a:t>
            </a:r>
            <a:endParaRPr lang="en-IN" sz="3200" dirty="0"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12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B2EE6C-C370-8AD9-80F9-4EDB4FD0E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rmAutofit/>
          </a:bodyPr>
          <a:lstStyle/>
          <a:p>
            <a:r>
              <a:rPr lang="en-US" dirty="0"/>
              <a:t>Thank You🙂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229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F14792-38B0-F971-1637-28C8730D4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TEAM 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E1A9FB-82AD-CDDD-D7E8-7D03FB88D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SAI  TEJA KORIBILLI </a:t>
            </a:r>
          </a:p>
          <a:p>
            <a:r>
              <a:rPr lang="en-US" dirty="0"/>
              <a:t>SHIVANSH TOMAR</a:t>
            </a:r>
          </a:p>
          <a:p>
            <a:r>
              <a:rPr lang="en-US" dirty="0"/>
              <a:t>MOUNIKA KRISHNA THALLA</a:t>
            </a:r>
          </a:p>
          <a:p>
            <a:r>
              <a:rPr lang="en-US" dirty="0"/>
              <a:t>JIGAR J SHAH</a:t>
            </a:r>
          </a:p>
          <a:p>
            <a:r>
              <a:rPr lang="en-US" dirty="0"/>
              <a:t>KULDEEP RAJ KALUVALA</a:t>
            </a:r>
          </a:p>
          <a:p>
            <a:r>
              <a:rPr lang="en-US" dirty="0"/>
              <a:t>BINDHU VALISHETTY</a:t>
            </a:r>
          </a:p>
          <a:p>
            <a:r>
              <a:rPr lang="en-US" dirty="0"/>
              <a:t>SAI NIKIL KESIREDDY 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F14B70E-A3F0-C134-B078-70B53535D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1E3A26-825B-50D7-84D7-83C0E8A6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/>
              <a:t>Team Introduction</a:t>
            </a:r>
          </a:p>
        </p:txBody>
      </p:sp>
      <p:pic>
        <p:nvPicPr>
          <p:cNvPr id="30" name="Picture 29" descr="A person taking a selfie in a city">
            <a:extLst>
              <a:ext uri="{FF2B5EF4-FFF2-40B4-BE49-F238E27FC236}">
                <a16:creationId xmlns:a16="http://schemas.microsoft.com/office/drawing/2014/main" id="{93EFFADB-DDF5-7EA7-4D95-D4519A8615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1905000"/>
            <a:ext cx="2552700" cy="3403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9C98957-2818-AA71-8CCB-B0F60596EC38}"/>
              </a:ext>
            </a:extLst>
          </p:cNvPr>
          <p:cNvSpPr txBox="1"/>
          <p:nvPr/>
        </p:nvSpPr>
        <p:spPr>
          <a:xfrm>
            <a:off x="1293812" y="5493468"/>
            <a:ext cx="33528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err="1"/>
              <a:t>Shivansh</a:t>
            </a:r>
            <a:r>
              <a:rPr lang="en-US" sz="2400" dirty="0"/>
              <a:t> </a:t>
            </a:r>
            <a:r>
              <a:rPr lang="en-US" sz="2400" dirty="0" err="1"/>
              <a:t>Tomar</a:t>
            </a:r>
            <a:r>
              <a:rPr lang="en-US" sz="2400" dirty="0"/>
              <a:t>        </a:t>
            </a:r>
            <a:r>
              <a:rPr lang="en-US" sz="2000" dirty="0"/>
              <a:t>Developer</a:t>
            </a:r>
            <a:endParaRPr lang="en-IN" sz="2400" dirty="0"/>
          </a:p>
        </p:txBody>
      </p:sp>
      <p:pic>
        <p:nvPicPr>
          <p:cNvPr id="33" name="Picture 32" descr="A picture containing building, outdoor, person, street&#10;&#10;Description automatically generated">
            <a:extLst>
              <a:ext uri="{FF2B5EF4-FFF2-40B4-BE49-F238E27FC236}">
                <a16:creationId xmlns:a16="http://schemas.microsoft.com/office/drawing/2014/main" id="{04054BC0-46C4-B612-DF45-EB4627649B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310" y="1930400"/>
            <a:ext cx="2743200" cy="3429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134AF2A-61F3-74DC-CD9B-2F1EDDE9424D}"/>
              </a:ext>
            </a:extLst>
          </p:cNvPr>
          <p:cNvSpPr txBox="1"/>
          <p:nvPr/>
        </p:nvSpPr>
        <p:spPr>
          <a:xfrm>
            <a:off x="5103812" y="5541386"/>
            <a:ext cx="22860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Mounika </a:t>
            </a:r>
            <a:r>
              <a:rPr lang="en-US" sz="2400" dirty="0" err="1"/>
              <a:t>Thalla</a:t>
            </a:r>
            <a:endParaRPr lang="en-US" sz="2400" dirty="0"/>
          </a:p>
          <a:p>
            <a:pPr algn="ctr">
              <a:lnSpc>
                <a:spcPct val="90000"/>
              </a:lnSpc>
            </a:pPr>
            <a:r>
              <a:rPr lang="en-US" sz="2000" dirty="0"/>
              <a:t>Project Manager Quality Analyst </a:t>
            </a:r>
            <a:endParaRPr lang="en-IN" sz="2000" dirty="0"/>
          </a:p>
        </p:txBody>
      </p:sp>
      <p:pic>
        <p:nvPicPr>
          <p:cNvPr id="38" name="Picture 37" descr="A picture containing person, clothing&#10;&#10;Description automatically generated">
            <a:extLst>
              <a:ext uri="{FF2B5EF4-FFF2-40B4-BE49-F238E27FC236}">
                <a16:creationId xmlns:a16="http://schemas.microsoft.com/office/drawing/2014/main" id="{5266B62E-3AA1-39CF-8BBD-158CC0664B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930400"/>
            <a:ext cx="2667000" cy="3429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D61D20A-D061-4BF3-A3DD-C9DAD5C90A33}"/>
              </a:ext>
            </a:extLst>
          </p:cNvPr>
          <p:cNvSpPr txBox="1"/>
          <p:nvPr/>
        </p:nvSpPr>
        <p:spPr>
          <a:xfrm flipH="1">
            <a:off x="8228011" y="5588000"/>
            <a:ext cx="297179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Jigar Shah   </a:t>
            </a:r>
          </a:p>
          <a:p>
            <a:pPr algn="ctr">
              <a:lnSpc>
                <a:spcPct val="90000"/>
              </a:lnSpc>
            </a:pPr>
            <a:r>
              <a:rPr lang="en-US" sz="2400" dirty="0"/>
              <a:t> </a:t>
            </a:r>
            <a:r>
              <a:rPr lang="en-US" sz="2000" dirty="0"/>
              <a:t>Developer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0987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1E3A26-825B-50D7-84D7-83C0E8A6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/>
              <a:t>Team Introduction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C98957-2818-AA71-8CCB-B0F60596EC38}"/>
              </a:ext>
            </a:extLst>
          </p:cNvPr>
          <p:cNvSpPr txBox="1"/>
          <p:nvPr/>
        </p:nvSpPr>
        <p:spPr>
          <a:xfrm>
            <a:off x="608012" y="5541386"/>
            <a:ext cx="33528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Kuldeep Raj </a:t>
            </a:r>
            <a:r>
              <a:rPr lang="en-US" sz="2400" dirty="0" err="1"/>
              <a:t>Kaluvala</a:t>
            </a:r>
            <a:r>
              <a:rPr lang="en-US" sz="2400" dirty="0"/>
              <a:t>  </a:t>
            </a:r>
          </a:p>
          <a:p>
            <a:pPr algn="ctr">
              <a:lnSpc>
                <a:spcPct val="90000"/>
              </a:lnSpc>
            </a:pPr>
            <a:r>
              <a:rPr lang="en-US" sz="2000" dirty="0"/>
              <a:t>Developer</a:t>
            </a:r>
            <a:endParaRPr lang="en-IN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34AF2A-61F3-74DC-CD9B-2F1EDDE9424D}"/>
              </a:ext>
            </a:extLst>
          </p:cNvPr>
          <p:cNvSpPr txBox="1"/>
          <p:nvPr/>
        </p:nvSpPr>
        <p:spPr>
          <a:xfrm>
            <a:off x="3579812" y="5541386"/>
            <a:ext cx="249358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err="1"/>
              <a:t>Bindhu</a:t>
            </a:r>
            <a:r>
              <a:rPr lang="en-US" sz="2400" dirty="0"/>
              <a:t> </a:t>
            </a:r>
            <a:r>
              <a:rPr lang="en-US" sz="2400" dirty="0" err="1"/>
              <a:t>Valishetti</a:t>
            </a:r>
            <a:r>
              <a:rPr lang="en-US" sz="2400" dirty="0"/>
              <a:t> </a:t>
            </a:r>
            <a:r>
              <a:rPr lang="en-US" sz="2000" dirty="0"/>
              <a:t>Developer</a:t>
            </a:r>
            <a:endParaRPr lang="en-IN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61D20A-D061-4BF3-A3DD-C9DAD5C90A33}"/>
              </a:ext>
            </a:extLst>
          </p:cNvPr>
          <p:cNvSpPr txBox="1"/>
          <p:nvPr/>
        </p:nvSpPr>
        <p:spPr>
          <a:xfrm flipH="1">
            <a:off x="6115430" y="5541386"/>
            <a:ext cx="297179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Nikhil </a:t>
            </a:r>
            <a:r>
              <a:rPr lang="en-US" sz="2400" dirty="0" err="1"/>
              <a:t>Kesireddy</a:t>
            </a:r>
            <a:endParaRPr lang="en-US" sz="2400" dirty="0"/>
          </a:p>
          <a:p>
            <a:pPr algn="ctr">
              <a:lnSpc>
                <a:spcPct val="90000"/>
              </a:lnSpc>
            </a:pPr>
            <a:r>
              <a:rPr lang="en-US" sz="2000" dirty="0"/>
              <a:t>Business Analyst &amp; QA</a:t>
            </a:r>
            <a:endParaRPr lang="en-IN" sz="2000" dirty="0"/>
          </a:p>
        </p:txBody>
      </p:sp>
      <p:pic>
        <p:nvPicPr>
          <p:cNvPr id="2" name="Picture 1" descr="A person taking a selfie&#10;&#10;Description automatically generated">
            <a:extLst>
              <a:ext uri="{FF2B5EF4-FFF2-40B4-BE49-F238E27FC236}">
                <a16:creationId xmlns:a16="http://schemas.microsoft.com/office/drawing/2014/main" id="{FA71E31B-06AB-668F-9B38-C328AA4456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1988334"/>
            <a:ext cx="2307016" cy="3362101"/>
          </a:xfrm>
          <a:prstGeom prst="rect">
            <a:avLst/>
          </a:prstGeom>
        </p:spPr>
      </p:pic>
      <p:pic>
        <p:nvPicPr>
          <p:cNvPr id="3" name="Picture 2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8148FD01-ECC4-D28B-AB3F-747EFF13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396" y="1997299"/>
            <a:ext cx="2307016" cy="3362101"/>
          </a:xfrm>
          <a:prstGeom prst="rect">
            <a:avLst/>
          </a:prstGeom>
        </p:spPr>
      </p:pic>
      <p:pic>
        <p:nvPicPr>
          <p:cNvPr id="4" name="Picture 3" descr="A picture containing water, person, outdoor&#10;&#10;Description automatically generated">
            <a:extLst>
              <a:ext uri="{FF2B5EF4-FFF2-40B4-BE49-F238E27FC236}">
                <a16:creationId xmlns:a16="http://schemas.microsoft.com/office/drawing/2014/main" id="{C3505A11-D0CD-8E5C-9A85-2B7ABC935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157" y="1988333"/>
            <a:ext cx="2057400" cy="3362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7CFAB-E0F7-6D31-1A99-83090C066CEA}"/>
              </a:ext>
            </a:extLst>
          </p:cNvPr>
          <p:cNvSpPr txBox="1"/>
          <p:nvPr/>
        </p:nvSpPr>
        <p:spPr>
          <a:xfrm flipH="1">
            <a:off x="8990012" y="5541386"/>
            <a:ext cx="297179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Sai Teja Koribilli</a:t>
            </a:r>
          </a:p>
          <a:p>
            <a:pPr algn="ctr">
              <a:lnSpc>
                <a:spcPct val="90000"/>
              </a:lnSpc>
            </a:pPr>
            <a:r>
              <a:rPr lang="en-US" sz="2000" dirty="0"/>
              <a:t>Scrum Master &amp; DBA</a:t>
            </a:r>
            <a:endParaRPr lang="en-IN" sz="2000" dirty="0"/>
          </a:p>
        </p:txBody>
      </p:sp>
      <p:pic>
        <p:nvPicPr>
          <p:cNvPr id="11" name="Picture 10" descr="A person standing on a bridge">
            <a:extLst>
              <a:ext uri="{FF2B5EF4-FFF2-40B4-BE49-F238E27FC236}">
                <a16:creationId xmlns:a16="http://schemas.microsoft.com/office/drawing/2014/main" id="{9E71255D-8205-0349-46F3-39A88B2180A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8"/>
          <a:stretch/>
        </p:blipFill>
        <p:spPr>
          <a:xfrm>
            <a:off x="9149302" y="1997299"/>
            <a:ext cx="2508391" cy="335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Managing the massive volumes of patient related data is exhausting.</a:t>
            </a:r>
          </a:p>
          <a:p>
            <a:r>
              <a:rPr lang="en-US" dirty="0"/>
              <a:t>Absence of supply management system.</a:t>
            </a:r>
          </a:p>
          <a:p>
            <a:r>
              <a:rPr lang="en-US" dirty="0"/>
              <a:t>Inefficiency and errors in data sharing.</a:t>
            </a:r>
          </a:p>
          <a:p>
            <a:r>
              <a:rPr lang="en-US" dirty="0"/>
              <a:t>Patients who don’t have access to a healthcare center.</a:t>
            </a:r>
          </a:p>
          <a:p>
            <a:r>
              <a:rPr lang="en-US" dirty="0"/>
              <a:t>Lack of transparency.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64DF7-7908-9AA1-3C90-D311B5F5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D4D3A-C1AF-6EB5-1644-8CDBE2721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The project Hospital Management System includes patient registration, data storage in the system, and computerized billing in the pharmacy and labs.</a:t>
            </a:r>
          </a:p>
          <a:p>
            <a:r>
              <a:rPr lang="en-US" dirty="0">
                <a:ea typeface="+mn-lt"/>
                <a:cs typeface="+mn-lt"/>
              </a:rPr>
              <a:t>The web-application has the capability of assigning a unique id to each patient and automatically storing the details of each patient and staff member.</a:t>
            </a:r>
          </a:p>
          <a:p>
            <a:r>
              <a:rPr lang="en-US" dirty="0">
                <a:ea typeface="+mn-lt"/>
                <a:cs typeface="+mn-lt"/>
              </a:rPr>
              <a:t>It has a search function to determine the current status of each room. Using the id, the user can look up a doctor's availability and patient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E37EBF9-DF93-F8A4-8F99-73275EB0A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152" y="1724420"/>
            <a:ext cx="2771593" cy="1829340"/>
          </a:xfrm>
        </p:spPr>
      </p:pic>
      <p:pic>
        <p:nvPicPr>
          <p:cNvPr id="11" name="Picture 10" descr="A picture containing text, balloon, transport, aircraft&#10;&#10;Description automatically generated">
            <a:extLst>
              <a:ext uri="{FF2B5EF4-FFF2-40B4-BE49-F238E27FC236}">
                <a16:creationId xmlns:a16="http://schemas.microsoft.com/office/drawing/2014/main" id="{BB7A61E8-28FD-19A4-0B3F-1F3092DEA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65" y="1713038"/>
            <a:ext cx="1840722" cy="184072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A1FBDF4A-3D8A-9EBA-6E33-90A9754E4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1880570"/>
            <a:ext cx="1664286" cy="1664286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BA6EDB21-9BE2-35C8-8551-5DFD01834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63" y="1880568"/>
            <a:ext cx="1664287" cy="1664287"/>
          </a:xfrm>
          <a:prstGeom prst="rect">
            <a:avLst/>
          </a:prstGeom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3DC8F51D-3AAA-AB46-2727-6F19BD7C82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4495800"/>
            <a:ext cx="1530192" cy="1530192"/>
          </a:xfrm>
          <a:prstGeom prst="rect">
            <a:avLst/>
          </a:prstGeom>
        </p:spPr>
      </p:pic>
      <p:pic>
        <p:nvPicPr>
          <p:cNvPr id="19" name="Picture 18" descr="A blue rectangle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E80027A-C60A-D9B6-48BC-FF0E68EF4E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28" y="4523792"/>
            <a:ext cx="1530192" cy="153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D57DEA7-F41B-24E1-9B76-D592CF72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Personas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E44CEF-CCB1-7C25-BCC3-AA96FA9EA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411" y="1981200"/>
            <a:ext cx="4416552" cy="3352801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Adobe Garamond Pro Bold" panose="02020702060506020403" pitchFamily="18" charset="0"/>
              </a:rPr>
              <a:t>Doctor</a:t>
            </a:r>
            <a:endParaRPr lang="en-US" sz="1800" dirty="0">
              <a:solidFill>
                <a:schemeClr val="tx2">
                  <a:lumMod val="40000"/>
                  <a:lumOff val="60000"/>
                </a:schemeClr>
              </a:solidFill>
              <a:latin typeface="Adobe Garamond Pro Bold" panose="02020702060506020403" pitchFamily="18" charset="0"/>
            </a:endParaRPr>
          </a:p>
          <a:p>
            <a:r>
              <a:rPr lang="en-US" sz="2200" dirty="0"/>
              <a:t>Tori is a  doctor who is working at New York Health Center.</a:t>
            </a:r>
          </a:p>
          <a:p>
            <a:r>
              <a:rPr lang="en-US" sz="2200" dirty="0"/>
              <a:t>She will be having 30 to 40 appointments with patients everyday.</a:t>
            </a:r>
          </a:p>
          <a:p>
            <a:r>
              <a:rPr lang="en-US" sz="2200" dirty="0"/>
              <a:t>It is very hard to  keep track of the appointment details and other information related to patient.</a:t>
            </a:r>
          </a:p>
          <a:p>
            <a:r>
              <a:rPr lang="en-US" sz="2200" dirty="0"/>
              <a:t>So by using hospital manage system, she can access the details of appointments easily.</a:t>
            </a:r>
          </a:p>
        </p:txBody>
      </p:sp>
      <p:pic>
        <p:nvPicPr>
          <p:cNvPr id="7" name="Content Placeholder 6" descr="A doctor holding a clipboard&#10;&#10;Description automatically generated with medium confidence">
            <a:extLst>
              <a:ext uri="{FF2B5EF4-FFF2-40B4-BE49-F238E27FC236}">
                <a16:creationId xmlns:a16="http://schemas.microsoft.com/office/drawing/2014/main" id="{3683415E-1CE1-CFEF-7920-9D123E0D635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961535"/>
            <a:ext cx="3364925" cy="3352800"/>
          </a:xfrm>
        </p:spPr>
      </p:pic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7617449765954C89A2453A0DC3854F" ma:contentTypeVersion="5" ma:contentTypeDescription="Create a new document." ma:contentTypeScope="" ma:versionID="8143c19c4c5f06a7e72c527b168ea1b1">
  <xsd:schema xmlns:xsd="http://www.w3.org/2001/XMLSchema" xmlns:xs="http://www.w3.org/2001/XMLSchema" xmlns:p="http://schemas.microsoft.com/office/2006/metadata/properties" xmlns:ns3="dbdc7dc1-3c47-461e-ac21-91583b2067ae" xmlns:ns4="c0891512-a165-43c1-a711-ac7654f66943" targetNamespace="http://schemas.microsoft.com/office/2006/metadata/properties" ma:root="true" ma:fieldsID="28cee59755b8066633f3ac4d312e7236" ns3:_="" ns4:_="">
    <xsd:import namespace="dbdc7dc1-3c47-461e-ac21-91583b2067ae"/>
    <xsd:import namespace="c0891512-a165-43c1-a711-ac7654f6694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dc7dc1-3c47-461e-ac21-91583b2067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891512-a165-43c1-a711-ac7654f6694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BE02F3-70BF-47EF-A0BA-7F1A3B44C7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dc7dc1-3c47-461e-ac21-91583b2067ae"/>
    <ds:schemaRef ds:uri="c0891512-a165-43c1-a711-ac7654f669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F4CB80-51E5-47C8-B45D-3834AA25DD5F}">
  <ds:schemaRefs>
    <ds:schemaRef ds:uri="dbdc7dc1-3c47-461e-ac21-91583b2067ae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purl.org/dc/terms/"/>
    <ds:schemaRef ds:uri="c0891512-a165-43c1-a711-ac7654f66943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41CC889-B55A-4246-8D72-AEC912BCD2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4152</TotalTime>
  <Words>745</Words>
  <Application>Microsoft Office PowerPoint</Application>
  <PresentationFormat>Custom</PresentationFormat>
  <Paragraphs>103</Paragraphs>
  <Slides>21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Adobe Fan Heiti Std B</vt:lpstr>
      <vt:lpstr>Adobe Heiti Std R</vt:lpstr>
      <vt:lpstr>Adobe Caslon Pro Bold</vt:lpstr>
      <vt:lpstr>Adobe Garamond Pro Bold</vt:lpstr>
      <vt:lpstr>Adobe Hebrew</vt:lpstr>
      <vt:lpstr>Arial</vt:lpstr>
      <vt:lpstr>Consolas</vt:lpstr>
      <vt:lpstr>Corbel</vt:lpstr>
      <vt:lpstr>Chalkboard 16x9</vt:lpstr>
      <vt:lpstr>CURA HOSPITAL MANAGEMENT SYSTEM</vt:lpstr>
      <vt:lpstr>AGENDA</vt:lpstr>
      <vt:lpstr>TEAM INTRODUCTION</vt:lpstr>
      <vt:lpstr>Team Introduction</vt:lpstr>
      <vt:lpstr>Team Introduction</vt:lpstr>
      <vt:lpstr>PROBLEM STATEMENT</vt:lpstr>
      <vt:lpstr>PROJECT DESCRIPTION</vt:lpstr>
      <vt:lpstr>TECHNOLOGIES</vt:lpstr>
      <vt:lpstr>Personas</vt:lpstr>
      <vt:lpstr>Personas</vt:lpstr>
      <vt:lpstr>Personas</vt:lpstr>
      <vt:lpstr>Personas</vt:lpstr>
      <vt:lpstr>Personas</vt:lpstr>
      <vt:lpstr>Project Timeline</vt:lpstr>
      <vt:lpstr>Project Timeline</vt:lpstr>
      <vt:lpstr>Working Agreement </vt:lpstr>
      <vt:lpstr>Retrospective</vt:lpstr>
      <vt:lpstr>Retrospective</vt:lpstr>
      <vt:lpstr>Retrospective</vt:lpstr>
      <vt:lpstr>Wiki Page</vt:lpstr>
      <vt:lpstr>Thank You🙂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Sai Tej Koribilli</dc:creator>
  <cp:lastModifiedBy>Koribilli, Mr. Sai Teja</cp:lastModifiedBy>
  <cp:revision>204</cp:revision>
  <dcterms:created xsi:type="dcterms:W3CDTF">2022-10-06T03:13:26Z</dcterms:created>
  <dcterms:modified xsi:type="dcterms:W3CDTF">2022-10-12T20:59:55Z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0x0101009F7617449765954C89A2453A0DC3854F</vt:lpwstr>
  </property>
  <property fmtid="{D5CDD505-2E9C-101B-9397-08002B2CF9AE}" pid="3" name="IsMyDocuments">
    <vt:bool>true</vt:bool>
  </property>
</Properties>
</file>